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545" r:id="rId2"/>
    <p:sldId id="546" r:id="rId3"/>
    <p:sldId id="574" r:id="rId4"/>
    <p:sldId id="560" r:id="rId5"/>
    <p:sldId id="547" r:id="rId6"/>
    <p:sldId id="548" r:id="rId7"/>
    <p:sldId id="553" r:id="rId8"/>
    <p:sldId id="549" r:id="rId9"/>
    <p:sldId id="575" r:id="rId10"/>
    <p:sldId id="562" r:id="rId11"/>
    <p:sldId id="566" r:id="rId12"/>
    <p:sldId id="565" r:id="rId13"/>
    <p:sldId id="576" r:id="rId14"/>
    <p:sldId id="561" r:id="rId15"/>
    <p:sldId id="550" r:id="rId16"/>
    <p:sldId id="579" r:id="rId17"/>
    <p:sldId id="551" r:id="rId18"/>
    <p:sldId id="568" r:id="rId19"/>
    <p:sldId id="580" r:id="rId20"/>
    <p:sldId id="552" r:id="rId21"/>
    <p:sldId id="569" r:id="rId22"/>
    <p:sldId id="577" r:id="rId23"/>
    <p:sldId id="556" r:id="rId24"/>
    <p:sldId id="558" r:id="rId25"/>
    <p:sldId id="559" r:id="rId26"/>
    <p:sldId id="570" r:id="rId27"/>
    <p:sldId id="571" r:id="rId28"/>
    <p:sldId id="578" r:id="rId29"/>
    <p:sldId id="572" r:id="rId30"/>
    <p:sldId id="581" r:id="rId31"/>
  </p:sldIdLst>
  <p:sldSz cx="9144000" cy="6858000" type="screen4x3"/>
  <p:notesSz cx="67691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5142"/>
    <a:srgbClr val="4D4D4D"/>
    <a:srgbClr val="777777"/>
    <a:srgbClr val="7E0900"/>
    <a:srgbClr val="3F3A60"/>
    <a:srgbClr val="3333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96" autoAdjust="0"/>
    <p:restoredTop sz="94683" autoAdjust="0"/>
  </p:normalViewPr>
  <p:slideViewPr>
    <p:cSldViewPr snapToGrid="0">
      <p:cViewPr>
        <p:scale>
          <a:sx n="100" d="100"/>
          <a:sy n="100" d="100"/>
        </p:scale>
        <p:origin x="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72" y="-102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9463" y="9329738"/>
            <a:ext cx="28765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fld id="{8564270A-0AB8-42EA-856C-7CC3FC1BE8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7950"/>
            <a:ext cx="6416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en-US" sz="2000" b="1" smtClean="0">
                <a:latin typeface="Arial Narrow" pitchFamily="34" charset="0"/>
              </a:rPr>
              <a:t>MES – TU Darmstadt</a:t>
            </a: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9218613"/>
            <a:ext cx="1098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9285288"/>
            <a:ext cx="1111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17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4613" y="98425"/>
            <a:ext cx="6619875" cy="9709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15900"/>
            <a:ext cx="676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  <a:spAutoFit/>
          </a:bodyPr>
          <a:lstStyle>
            <a:lvl1pPr algn="ct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573088"/>
            <a:ext cx="4767262" cy="3573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5613" y="4292600"/>
            <a:ext cx="586422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First level bullet:  Use the Demote/Promote arrows to change levels of bullets</a:t>
            </a:r>
          </a:p>
          <a:p>
            <a:pPr lvl="2"/>
            <a:r>
              <a:rPr lang="de-DE" noProof="0" smtClean="0"/>
              <a:t>Second level bullet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79800" y="9255125"/>
            <a:ext cx="29321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90000"/>
              </a:lnSpc>
              <a:spcBef>
                <a:spcPct val="40000"/>
              </a:spcBef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fld id="{A14856B2-976B-4D5A-875B-7FA7C8009D8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4103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9218613"/>
            <a:ext cx="1098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9285288"/>
            <a:ext cx="1111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4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228600" indent="-1143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457200" indent="-1143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600200" indent="-2286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2057400" indent="-2286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rk.ac.uk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blackWhite">
          <a:xfrm>
            <a:off x="0" y="0"/>
            <a:ext cx="9144000" cy="1427163"/>
          </a:xfrm>
          <a:prstGeom prst="rect">
            <a:avLst/>
          </a:prstGeom>
          <a:solidFill>
            <a:srgbClr val="26514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dirty="0" smtClean="0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blackWhite">
          <a:xfrm>
            <a:off x="0" y="5818188"/>
            <a:ext cx="9144000" cy="1039812"/>
          </a:xfrm>
          <a:prstGeom prst="rect">
            <a:avLst/>
          </a:prstGeom>
          <a:solidFill>
            <a:srgbClr val="0028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dirty="0" smtClean="0"/>
          </a:p>
        </p:txBody>
      </p:sp>
      <p:grpSp>
        <p:nvGrpSpPr>
          <p:cNvPr id="4" name="Group 1031"/>
          <p:cNvGrpSpPr>
            <a:grpSpLocks/>
          </p:cNvGrpSpPr>
          <p:nvPr userDrawn="1"/>
        </p:nvGrpSpPr>
        <p:grpSpPr bwMode="auto">
          <a:xfrm>
            <a:off x="133350" y="447675"/>
            <a:ext cx="3114675" cy="547688"/>
            <a:chOff x="84" y="216"/>
            <a:chExt cx="1962" cy="345"/>
          </a:xfrm>
        </p:grpSpPr>
        <p:pic>
          <p:nvPicPr>
            <p:cNvPr id="5" name="Picture 1029" descr="The University of York">
              <a:hlinkClick r:id="rId2" tooltip="University of York"/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" y="216"/>
              <a:ext cx="19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30"/>
            <p:cNvSpPr>
              <a:spLocks noChangeArrowheads="1"/>
            </p:cNvSpPr>
            <p:nvPr userDrawn="1"/>
          </p:nvSpPr>
          <p:spPr bwMode="blackWhite">
            <a:xfrm>
              <a:off x="84" y="436"/>
              <a:ext cx="1350" cy="125"/>
            </a:xfrm>
            <a:prstGeom prst="rect">
              <a:avLst/>
            </a:prstGeom>
            <a:solidFill>
              <a:srgbClr val="265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6286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4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639763"/>
            <a:ext cx="2206625" cy="5653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639763"/>
            <a:ext cx="6470650" cy="5653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5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200" y="645080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08F12B6-8225-4B42-8E33-B19AA6D437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54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22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938" y="1344613"/>
            <a:ext cx="3940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344613"/>
            <a:ext cx="3941762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8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69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56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17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7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york.ac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39763"/>
            <a:ext cx="88296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1344613"/>
            <a:ext cx="8034337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Click to edit Master text styles</a:t>
            </a:r>
          </a:p>
          <a:p>
            <a:pPr lvl="1"/>
            <a:r>
              <a:rPr lang="de-DE" altLang="en-US" dirty="0" smtClean="0"/>
              <a:t>Second level</a:t>
            </a:r>
          </a:p>
          <a:p>
            <a:pPr lvl="2"/>
            <a:r>
              <a:rPr lang="de-DE" altLang="en-US" dirty="0" smtClean="0"/>
              <a:t>Third level</a:t>
            </a:r>
          </a:p>
          <a:p>
            <a:pPr lvl="3"/>
            <a:r>
              <a:rPr lang="de-DE" altLang="en-US" dirty="0" smtClean="0"/>
              <a:t>Fourth level</a:t>
            </a:r>
          </a:p>
          <a:p>
            <a:pPr lvl="4"/>
            <a:r>
              <a:rPr lang="de-DE" altLang="en-US" dirty="0" smtClean="0"/>
              <a:t>Fifth level</a:t>
            </a:r>
          </a:p>
        </p:txBody>
      </p:sp>
      <p:sp>
        <p:nvSpPr>
          <p:cNvPr id="1028" name="Rectangle 31"/>
          <p:cNvSpPr>
            <a:spLocks noChangeArrowheads="1"/>
          </p:cNvSpPr>
          <p:nvPr userDrawn="1"/>
        </p:nvSpPr>
        <p:spPr bwMode="blackWhite">
          <a:xfrm>
            <a:off x="0" y="6408738"/>
            <a:ext cx="9144000" cy="449262"/>
          </a:xfrm>
          <a:prstGeom prst="rect">
            <a:avLst/>
          </a:prstGeom>
          <a:solidFill>
            <a:srgbClr val="0028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dirty="0" smtClean="0"/>
          </a:p>
        </p:txBody>
      </p:sp>
      <p:pic>
        <p:nvPicPr>
          <p:cNvPr id="1029" name="Picture 3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5700" y="6467482"/>
            <a:ext cx="990600" cy="37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33"/>
          <p:cNvSpPr>
            <a:spLocks noChangeArrowheads="1"/>
          </p:cNvSpPr>
          <p:nvPr userDrawn="1"/>
        </p:nvSpPr>
        <p:spPr bwMode="blackWhite">
          <a:xfrm>
            <a:off x="0" y="0"/>
            <a:ext cx="9144000" cy="493713"/>
          </a:xfrm>
          <a:prstGeom prst="rect">
            <a:avLst/>
          </a:prstGeom>
          <a:solidFill>
            <a:srgbClr val="265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dirty="0" smtClean="0"/>
          </a:p>
        </p:txBody>
      </p:sp>
      <p:grpSp>
        <p:nvGrpSpPr>
          <p:cNvPr id="2" name="Group 34"/>
          <p:cNvGrpSpPr>
            <a:grpSpLocks/>
          </p:cNvGrpSpPr>
          <p:nvPr userDrawn="1"/>
        </p:nvGrpSpPr>
        <p:grpSpPr bwMode="auto">
          <a:xfrm>
            <a:off x="76200" y="104775"/>
            <a:ext cx="2190750" cy="385763"/>
            <a:chOff x="84" y="216"/>
            <a:chExt cx="1962" cy="345"/>
          </a:xfrm>
        </p:grpSpPr>
        <p:pic>
          <p:nvPicPr>
            <p:cNvPr id="3" name="Picture 35" descr="The University of York">
              <a:hlinkClick r:id="rId14" tooltip="University of York"/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" y="216"/>
              <a:ext cx="19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Rectangle 36"/>
            <p:cNvSpPr>
              <a:spLocks noChangeArrowheads="1"/>
            </p:cNvSpPr>
            <p:nvPr userDrawn="1"/>
          </p:nvSpPr>
          <p:spPr bwMode="blackWhite">
            <a:xfrm>
              <a:off x="84" y="436"/>
              <a:ext cx="1351" cy="125"/>
            </a:xfrm>
            <a:prstGeom prst="rect">
              <a:avLst/>
            </a:prstGeom>
            <a:solidFill>
              <a:srgbClr val="265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en-US" dirty="0" smtClean="0"/>
            </a:p>
          </p:txBody>
        </p:sp>
      </p:grpSp>
      <p:sp>
        <p:nvSpPr>
          <p:cNvPr id="1033" name="Rectangle 17"/>
          <p:cNvSpPr>
            <a:spLocks noChangeArrowheads="1"/>
          </p:cNvSpPr>
          <p:nvPr/>
        </p:nvSpPr>
        <p:spPr bwMode="black">
          <a:xfrm>
            <a:off x="2589213" y="71438"/>
            <a:ext cx="6383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de-DE" altLang="en-US" smtClean="0">
                <a:solidFill>
                  <a:schemeClr val="bg1"/>
                </a:solidFill>
              </a:rPr>
              <a:t>Real-Time Systems Group  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200" y="6450806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08F12B6-8225-4B42-8E33-B19AA6D437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F3A60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rgbClr val="265142"/>
        </a:buClr>
        <a:buFont typeface="Wingdings" pitchFamily="2" charset="2"/>
        <a:buChar char="§"/>
        <a:tabLst>
          <a:tab pos="228600" algn="l"/>
          <a:tab pos="742950" algn="l"/>
          <a:tab pos="1143000" algn="l"/>
          <a:tab pos="1600200" algn="l"/>
          <a:tab pos="20574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rgbClr val="265142"/>
        </a:buClr>
        <a:buFont typeface="Webdings" pitchFamily="18" charset="2"/>
        <a:buChar char="4"/>
        <a:tabLst>
          <a:tab pos="228600" algn="l"/>
          <a:tab pos="742950" algn="l"/>
          <a:tab pos="1143000" algn="l"/>
          <a:tab pos="1600200" algn="l"/>
          <a:tab pos="2057400" algn="l"/>
        </a:tabLst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65142"/>
        </a:buClr>
        <a:buChar char="•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65142"/>
        </a:buClr>
        <a:buFont typeface="Arial" charset="0"/>
        <a:buChar char="-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5142"/>
        </a:buClr>
        <a:buFont typeface="Arial" charset="0"/>
        <a:buChar char="-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65142"/>
        </a:buClr>
        <a:buFont typeface="Arial" charset="0"/>
        <a:buChar char="-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65142"/>
        </a:buClr>
        <a:buFont typeface="Arial" charset="0"/>
        <a:buChar char="-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65142"/>
        </a:buClr>
        <a:buFont typeface="Arial" charset="0"/>
        <a:buChar char="-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65142"/>
        </a:buClr>
        <a:buFont typeface="Arial" charset="0"/>
        <a:buChar char="-"/>
        <a:tabLst>
          <a:tab pos="228600" algn="l"/>
          <a:tab pos="742950" algn="l"/>
          <a:tab pos="1143000" algn="l"/>
          <a:tab pos="1600200" algn="l"/>
          <a:tab pos="2057400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81100"/>
            <a:ext cx="7772400" cy="3997326"/>
          </a:xfrm>
        </p:spPr>
        <p:txBody>
          <a:bodyPr/>
          <a:lstStyle/>
          <a:p>
            <a:r>
              <a:rPr lang="en-GB" sz="3200" cap="none" dirty="0"/>
              <a:t>Accounting for </a:t>
            </a:r>
            <a:r>
              <a:rPr lang="en-GB" sz="3200" cap="none" dirty="0" smtClean="0"/>
              <a:t/>
            </a:r>
            <a:br>
              <a:rPr lang="en-GB" sz="3200" cap="none" dirty="0" smtClean="0"/>
            </a:br>
            <a:r>
              <a:rPr lang="en-GB" sz="3200" cap="none" dirty="0" smtClean="0"/>
              <a:t>Cache </a:t>
            </a:r>
            <a:r>
              <a:rPr lang="en-GB" sz="3200" cap="none" dirty="0"/>
              <a:t>Related Pre-emption Delays in </a:t>
            </a:r>
            <a:r>
              <a:rPr lang="en-GB" sz="3200" cap="none" dirty="0" smtClean="0"/>
              <a:t>Hierarchal Scheduling</a:t>
            </a:r>
            <a:r>
              <a:rPr lang="en-GB" sz="3200" cap="none" dirty="0"/>
              <a:t/>
            </a:r>
            <a:br>
              <a:rPr lang="en-GB" sz="3200" cap="none" dirty="0"/>
            </a:br>
            <a:endParaRPr lang="en-GB" sz="32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575" y="3716338"/>
            <a:ext cx="8085138" cy="1500187"/>
          </a:xfrm>
        </p:spPr>
        <p:txBody>
          <a:bodyPr/>
          <a:lstStyle/>
          <a:p>
            <a:pPr algn="r"/>
            <a:r>
              <a:rPr lang="en-GB" b="1" dirty="0" smtClean="0"/>
              <a:t>Will Lunniss</a:t>
            </a:r>
            <a:r>
              <a:rPr lang="en-GB" baseline="30000" dirty="0" smtClean="0"/>
              <a:t>1</a:t>
            </a:r>
            <a:r>
              <a:rPr lang="en-GB" b="1" dirty="0" smtClean="0"/>
              <a:t> </a:t>
            </a:r>
            <a:r>
              <a:rPr lang="en-GB" dirty="0" smtClean="0"/>
              <a:t>Sebastian Altmeyer</a:t>
            </a:r>
            <a:r>
              <a:rPr lang="en-GB" baseline="30000" dirty="0" smtClean="0"/>
              <a:t>2</a:t>
            </a:r>
            <a:r>
              <a:rPr lang="en-GB" dirty="0" smtClean="0"/>
              <a:t> </a:t>
            </a:r>
            <a:r>
              <a:rPr lang="en-GB" dirty="0"/>
              <a:t>Giuseppe </a:t>
            </a:r>
            <a:r>
              <a:rPr lang="en-GB" dirty="0" smtClean="0"/>
              <a:t>Lipari</a:t>
            </a:r>
            <a:r>
              <a:rPr lang="en-GB" baseline="30000" dirty="0" smtClean="0"/>
              <a:t>3,4 </a:t>
            </a:r>
            <a:r>
              <a:rPr lang="en-GB" dirty="0" smtClean="0"/>
              <a:t>Robert I. Davis</a:t>
            </a:r>
            <a:r>
              <a:rPr lang="en-GB" baseline="30000" dirty="0" smtClean="0"/>
              <a:t>1</a:t>
            </a:r>
            <a:endParaRPr lang="en-GB" dirty="0" smtClean="0"/>
          </a:p>
          <a:p>
            <a:pPr algn="r"/>
            <a:r>
              <a:rPr lang="en-GB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 of Computer Science, University of York, UK</a:t>
            </a:r>
          </a:p>
          <a:p>
            <a:pPr algn="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{wl510,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rob.davis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}@york.ac.uk</a:t>
            </a:r>
          </a:p>
          <a:p>
            <a:pPr algn="r"/>
            <a:r>
              <a:rPr lang="en-GB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Computer Systems Architecture Group, University of Amsterdam, Netherlands</a:t>
            </a:r>
          </a:p>
          <a:p>
            <a:pPr algn="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altmeyer@uva.nl</a:t>
            </a:r>
          </a:p>
          <a:p>
            <a:pPr algn="r"/>
            <a:r>
              <a:rPr lang="en-GB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Scuola Superiore, Sant'Anna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IT</a:t>
            </a:r>
          </a:p>
          <a:p>
            <a:pPr algn="r"/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g.lipari@sssup.it</a:t>
            </a:r>
          </a:p>
          <a:p>
            <a:pPr algn="r"/>
            <a:r>
              <a:rPr lang="en-GB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LSV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ENS </a:t>
            </a:r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Cachan, FR</a:t>
            </a:r>
            <a:endParaRPr lang="sv-S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giuseppe.lipari@lsv.ens-cachan.fr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71450" y="6451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Related Pre-emption Delays (CRPD)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Pre-empting task can evict </a:t>
            </a:r>
            <a:r>
              <a:rPr lang="en-GB" dirty="0" smtClean="0"/>
              <a:t>cache blocks </a:t>
            </a:r>
            <a:r>
              <a:rPr lang="en-GB" dirty="0"/>
              <a:t>belonging to the pre-empted task</a:t>
            </a:r>
          </a:p>
          <a:p>
            <a:r>
              <a:rPr lang="en-GB" dirty="0"/>
              <a:t>CRPD are introduced when the pre-empted task has to reload some of those evicted cache blocks after </a:t>
            </a:r>
            <a:r>
              <a:rPr lang="en-GB" dirty="0" smtClean="0"/>
              <a:t>resuming</a:t>
            </a:r>
          </a:p>
          <a:p>
            <a:r>
              <a:rPr lang="en-GB" dirty="0"/>
              <a:t>Tasks in other components could evict cache blocks, causing ‘inter-component’ CRPD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7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</a:t>
            </a:r>
            <a:r>
              <a:rPr lang="en-GB" dirty="0" smtClean="0"/>
              <a:t>Block Categorisation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Evicting Cache Blocks</a:t>
            </a:r>
            <a:r>
              <a:rPr lang="en-GB" dirty="0"/>
              <a:t> (ECBs)</a:t>
            </a:r>
          </a:p>
          <a:p>
            <a:pPr lvl="1"/>
            <a:r>
              <a:rPr lang="en-GB" dirty="0"/>
              <a:t>Loaded into cache and can therefore evict other blocks</a:t>
            </a:r>
          </a:p>
          <a:p>
            <a:r>
              <a:rPr lang="en-GB" i="1" dirty="0"/>
              <a:t>Useful Cache Blocks</a:t>
            </a:r>
            <a:r>
              <a:rPr lang="en-GB" dirty="0"/>
              <a:t> (UCBs)</a:t>
            </a:r>
          </a:p>
          <a:p>
            <a:pPr lvl="1"/>
            <a:r>
              <a:rPr lang="en-GB" dirty="0"/>
              <a:t>Reused once they have been loaded into cache before potentially being </a:t>
            </a:r>
            <a:r>
              <a:rPr lang="en-GB" dirty="0" smtClean="0"/>
              <a:t>evicted </a:t>
            </a:r>
            <a:r>
              <a:rPr lang="en-GB" dirty="0"/>
              <a:t>by the task</a:t>
            </a:r>
          </a:p>
          <a:p>
            <a:pPr lvl="1"/>
            <a:r>
              <a:rPr lang="en-GB" dirty="0"/>
              <a:t>If evicted by another task, they may have to be reloaded which introduces CRPD</a:t>
            </a:r>
          </a:p>
          <a:p>
            <a:pPr lvl="1"/>
            <a:r>
              <a:rPr lang="en-GB" dirty="0"/>
              <a:t>UCBs are always </a:t>
            </a:r>
            <a:r>
              <a:rPr lang="en-GB" dirty="0" smtClean="0"/>
              <a:t>also ECBs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8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CRPD in Hierarchical Scheduling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50844"/>
            <a:ext cx="8229600" cy="1556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4283970" y="2307315"/>
            <a:ext cx="478530" cy="13769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55347" y="1937983"/>
            <a:ext cx="235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Component-level CRPD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4" idx="0"/>
          </p:cNvCxnSpPr>
          <p:nvPr/>
        </p:nvCxnSpPr>
        <p:spPr>
          <a:xfrm flipH="1" flipV="1">
            <a:off x="4860033" y="3684265"/>
            <a:ext cx="356975" cy="111288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43195" y="4797152"/>
            <a:ext cx="174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Task-level CRPD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18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Cache Related Pre-emption Delays (CRPD)</a:t>
            </a:r>
          </a:p>
          <a:p>
            <a:r>
              <a:rPr lang="en-GB" dirty="0" smtClean="0"/>
              <a:t>Accounting for CRPD in 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0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Integrating CRPD Analysis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935274"/>
              </p:ext>
            </p:extLst>
          </p:nvPr>
        </p:nvGraphicFramePr>
        <p:xfrm>
          <a:off x="291272" y="1749734"/>
          <a:ext cx="8561455" cy="14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3" imgW="3111500" imgH="508000" progId="Equation.3">
                  <p:embed/>
                </p:oleObj>
              </mc:Choice>
              <mc:Fallback>
                <p:oleObj name="Equation" r:id="rId3" imgW="31115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72" y="1749734"/>
                        <a:ext cx="8561455" cy="144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87810" y="4465558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Task-level CRPD determined using the Combined Multiset approach [1]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5816" y="2996952"/>
            <a:ext cx="4032448" cy="14551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31944" y="445210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Component-level CRPD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444208" y="2996952"/>
            <a:ext cx="1584176" cy="14551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886700" y="1844824"/>
            <a:ext cx="657612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6"/>
          <p:cNvSpPr/>
          <p:nvPr/>
        </p:nvSpPr>
        <p:spPr>
          <a:xfrm>
            <a:off x="4868599" y="2876372"/>
            <a:ext cx="279465" cy="241159"/>
          </a:xfrm>
          <a:custGeom>
            <a:avLst/>
            <a:gdLst>
              <a:gd name="connsiteX0" fmla="*/ 0 w 1080120"/>
              <a:gd name="connsiteY0" fmla="*/ 0 h 1368152"/>
              <a:gd name="connsiteX1" fmla="*/ 1080120 w 1080120"/>
              <a:gd name="connsiteY1" fmla="*/ 0 h 1368152"/>
              <a:gd name="connsiteX2" fmla="*/ 1080120 w 1080120"/>
              <a:gd name="connsiteY2" fmla="*/ 1368152 h 1368152"/>
              <a:gd name="connsiteX3" fmla="*/ 0 w 1080120"/>
              <a:gd name="connsiteY3" fmla="*/ 1368152 h 1368152"/>
              <a:gd name="connsiteX4" fmla="*/ 0 w 1080120"/>
              <a:gd name="connsiteY4" fmla="*/ 0 h 1368152"/>
              <a:gd name="connsiteX0" fmla="*/ 0 w 1188274"/>
              <a:gd name="connsiteY0" fmla="*/ 0 h 1407481"/>
              <a:gd name="connsiteX1" fmla="*/ 1080120 w 1188274"/>
              <a:gd name="connsiteY1" fmla="*/ 0 h 1407481"/>
              <a:gd name="connsiteX2" fmla="*/ 1188274 w 1188274"/>
              <a:gd name="connsiteY2" fmla="*/ 1407481 h 1407481"/>
              <a:gd name="connsiteX3" fmla="*/ 0 w 1188274"/>
              <a:gd name="connsiteY3" fmla="*/ 1368152 h 1407481"/>
              <a:gd name="connsiteX4" fmla="*/ 0 w 1188274"/>
              <a:gd name="connsiteY4" fmla="*/ 0 h 1407481"/>
              <a:gd name="connsiteX0" fmla="*/ 0 w 1188274"/>
              <a:gd name="connsiteY0" fmla="*/ 0 h 1407481"/>
              <a:gd name="connsiteX1" fmla="*/ 1080120 w 1188274"/>
              <a:gd name="connsiteY1" fmla="*/ 0 h 1407481"/>
              <a:gd name="connsiteX2" fmla="*/ 1188274 w 1188274"/>
              <a:gd name="connsiteY2" fmla="*/ 1407481 h 1407481"/>
              <a:gd name="connsiteX3" fmla="*/ 0 w 1188274"/>
              <a:gd name="connsiteY3" fmla="*/ 1368152 h 1407481"/>
              <a:gd name="connsiteX4" fmla="*/ 0 w 1188274"/>
              <a:gd name="connsiteY4" fmla="*/ 0 h 1407481"/>
              <a:gd name="connsiteX0" fmla="*/ 0 w 1230981"/>
              <a:gd name="connsiteY0" fmla="*/ 0 h 1407481"/>
              <a:gd name="connsiteX1" fmla="*/ 1227604 w 1230981"/>
              <a:gd name="connsiteY1" fmla="*/ 0 h 1407481"/>
              <a:gd name="connsiteX2" fmla="*/ 1188274 w 1230981"/>
              <a:gd name="connsiteY2" fmla="*/ 1407481 h 1407481"/>
              <a:gd name="connsiteX3" fmla="*/ 0 w 1230981"/>
              <a:gd name="connsiteY3" fmla="*/ 1368152 h 1407481"/>
              <a:gd name="connsiteX4" fmla="*/ 0 w 1230981"/>
              <a:gd name="connsiteY4" fmla="*/ 0 h 1407481"/>
              <a:gd name="connsiteX0" fmla="*/ 0 w 1227604"/>
              <a:gd name="connsiteY0" fmla="*/ 0 h 1407481"/>
              <a:gd name="connsiteX1" fmla="*/ 1227604 w 1227604"/>
              <a:gd name="connsiteY1" fmla="*/ 0 h 1407481"/>
              <a:gd name="connsiteX2" fmla="*/ 1188274 w 1227604"/>
              <a:gd name="connsiteY2" fmla="*/ 1407481 h 1407481"/>
              <a:gd name="connsiteX3" fmla="*/ 0 w 1227604"/>
              <a:gd name="connsiteY3" fmla="*/ 1368152 h 1407481"/>
              <a:gd name="connsiteX4" fmla="*/ 0 w 1227604"/>
              <a:gd name="connsiteY4" fmla="*/ 0 h 1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604" h="1407481">
                <a:moveTo>
                  <a:pt x="0" y="0"/>
                </a:moveTo>
                <a:lnTo>
                  <a:pt x="1227604" y="0"/>
                </a:lnTo>
                <a:cubicBezTo>
                  <a:pt x="1037513" y="380670"/>
                  <a:pt x="994907" y="928489"/>
                  <a:pt x="1188274" y="1407481"/>
                </a:cubicBezTo>
                <a:lnTo>
                  <a:pt x="0" y="13681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7048470" y="2047874"/>
            <a:ext cx="657612" cy="8284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0" y="5855057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[1] </a:t>
            </a:r>
            <a:r>
              <a:rPr lang="en-GB" dirty="0"/>
              <a:t>Altmeyer, S., Davis, R.I., and Maiza, C. Improved Cache Related Pre-emption Delay Aware Response Time Analysis for Fixed Priority Pre-emptive Systems. </a:t>
            </a:r>
            <a:r>
              <a:rPr lang="en-GB" i="1" dirty="0"/>
              <a:t>Real-Time Systems</a:t>
            </a:r>
            <a:r>
              <a:rPr lang="en-GB" dirty="0"/>
              <a:t>, 48, 5 (September 2012), 499-512.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7139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8" grpId="0" animBg="1"/>
      <p:bldP spid="19" grpId="0" animBg="1"/>
      <p:bldP spid="22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Variation 1 ‘-All’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Assume </a:t>
            </a:r>
            <a:r>
              <a:rPr lang="en-GB" dirty="0"/>
              <a:t>that every time server </a:t>
            </a:r>
            <a:r>
              <a:rPr lang="en-GB" i="1" dirty="0"/>
              <a:t>S</a:t>
            </a:r>
            <a:r>
              <a:rPr lang="en-GB" i="1" baseline="30000" dirty="0"/>
              <a:t>G</a:t>
            </a:r>
            <a:r>
              <a:rPr lang="en-GB" dirty="0"/>
              <a:t> is suspended, all of the other servers run and their tasks evict all the cache blocks that they </a:t>
            </a:r>
            <a:r>
              <a:rPr lang="en-GB" dirty="0" smtClean="0"/>
              <a:t>use</a:t>
            </a:r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3206749"/>
            <a:ext cx="7920000" cy="11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295775" y="3657600"/>
            <a:ext cx="745628" cy="140001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9088" y="5057615"/>
            <a:ext cx="29523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approach could be pessimistic if servers do not have equal 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Variation 1 ‘-All’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Assume </a:t>
            </a:r>
            <a:r>
              <a:rPr lang="en-GB" dirty="0"/>
              <a:t>that every time server </a:t>
            </a:r>
            <a:r>
              <a:rPr lang="en-GB" i="1" dirty="0"/>
              <a:t>S</a:t>
            </a:r>
            <a:r>
              <a:rPr lang="en-GB" i="1" baseline="30000" dirty="0"/>
              <a:t>G</a:t>
            </a:r>
            <a:r>
              <a:rPr lang="en-GB" dirty="0"/>
              <a:t> is suspended, all of the other servers run and their tasks evict all the cache blocks that they </a:t>
            </a:r>
            <a:r>
              <a:rPr lang="en-GB" dirty="0" smtClean="0"/>
              <a:t>use</a:t>
            </a:r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3206749"/>
            <a:ext cx="7920000" cy="11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281033"/>
              </p:ext>
            </p:extLst>
          </p:nvPr>
        </p:nvGraphicFramePr>
        <p:xfrm>
          <a:off x="3233494" y="5048250"/>
          <a:ext cx="26770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4" imgW="914003" imgH="355446" progId="Equation.3">
                  <p:embed/>
                </p:oleObj>
              </mc:Choice>
              <mc:Fallback>
                <p:oleObj name="Equation" r:id="rId4" imgW="914003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494" y="5048250"/>
                        <a:ext cx="2677013" cy="107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0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UCB-ECB-ALL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050413"/>
              </p:ext>
            </p:extLst>
          </p:nvPr>
        </p:nvGraphicFramePr>
        <p:xfrm>
          <a:off x="1253739" y="1844824"/>
          <a:ext cx="6636522" cy="14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3035300" imgH="660400" progId="Equation.3">
                  <p:embed/>
                </p:oleObj>
              </mc:Choice>
              <mc:Fallback>
                <p:oleObj name="Equation" r:id="rId3" imgW="30353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739" y="1844824"/>
                        <a:ext cx="6636522" cy="14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>
            <a:stCxn id="8" idx="0"/>
          </p:cNvCxnSpPr>
          <p:nvPr/>
        </p:nvCxnSpPr>
        <p:spPr>
          <a:xfrm flipH="1" flipV="1">
            <a:off x="7086600" y="3284824"/>
            <a:ext cx="135607" cy="84411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6042" y="4128938"/>
            <a:ext cx="2952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Calculate the union of ECBs of all other components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92760" y="5052179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Calculate the union of UCBs of </a:t>
            </a:r>
            <a:r>
              <a:rPr lang="en-GB" dirty="0"/>
              <a:t>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r>
              <a:rPr lang="en-US" dirty="0" smtClean="0"/>
              <a:t> </a:t>
            </a:r>
            <a:r>
              <a:rPr lang="en-GB" dirty="0" smtClean="0"/>
              <a:t>and all tasks that are part of component </a:t>
            </a:r>
            <a:r>
              <a:rPr lang="en-GB" i="1" dirty="0" smtClean="0"/>
              <a:t>G</a:t>
            </a:r>
            <a:r>
              <a:rPr lang="en-GB" dirty="0" smtClean="0"/>
              <a:t> that could pre-empt it</a:t>
            </a:r>
            <a:endParaRPr lang="en-GB" i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238489" y="3284824"/>
            <a:ext cx="695461" cy="158933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99792" y="1843083"/>
            <a:ext cx="504056" cy="43378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528" y="1093424"/>
            <a:ext cx="2952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Multiplied by the number of times component </a:t>
            </a:r>
            <a:r>
              <a:rPr lang="en-GB" i="1" dirty="0" smtClean="0"/>
              <a:t>G</a:t>
            </a:r>
            <a:r>
              <a:rPr lang="en-GB" dirty="0" smtClean="0"/>
              <a:t> is suspended and resumed during the response time </a:t>
            </a:r>
            <a:r>
              <a:rPr lang="en-GB" dirty="0"/>
              <a:t>of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  <a:endParaRPr lang="en-GB" i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17</a:t>
            </a:fld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952091" y="2781300"/>
            <a:ext cx="181509" cy="77792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5927" y="3623684"/>
            <a:ext cx="29523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Multiplied by the cost incurred when reloading a block,</a:t>
            </a:r>
            <a:r>
              <a:rPr lang="en-GB" i="1" dirty="0" smtClean="0"/>
              <a:t> </a:t>
            </a:r>
            <a:r>
              <a:rPr lang="en-GB" dirty="0" smtClean="0"/>
              <a:t>the </a:t>
            </a:r>
            <a:r>
              <a:rPr lang="en-GB" i="1" dirty="0" smtClean="0"/>
              <a:t>Block Reload Time </a:t>
            </a:r>
            <a:r>
              <a:rPr lang="en-GB" dirty="0" smtClean="0"/>
              <a:t>(BRT)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4553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</a:t>
            </a:r>
            <a:r>
              <a:rPr lang="en-GB" dirty="0"/>
              <a:t>Variation 2 </a:t>
            </a:r>
            <a:r>
              <a:rPr lang="en-GB" dirty="0" smtClean="0"/>
              <a:t>‘-Counted’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</a:t>
            </a:r>
            <a:r>
              <a:rPr lang="en-GB" dirty="0"/>
              <a:t>each component separately by calculating the number of disruptive executions that server </a:t>
            </a:r>
            <a:r>
              <a:rPr lang="en-GB" i="1" dirty="0"/>
              <a:t>S</a:t>
            </a:r>
            <a:r>
              <a:rPr lang="en-GB" i="1" baseline="30000" dirty="0"/>
              <a:t>Z</a:t>
            </a:r>
            <a:r>
              <a:rPr lang="en-GB" dirty="0"/>
              <a:t> can have on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  <a:r>
              <a:rPr lang="en-GB" dirty="0"/>
              <a:t>in component </a:t>
            </a:r>
            <a:r>
              <a:rPr lang="en-GB" i="1" dirty="0"/>
              <a:t>G</a:t>
            </a:r>
            <a:r>
              <a:rPr lang="en-GB" dirty="0"/>
              <a:t> during the response time of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endParaRPr lang="en-GB" i="1" baseline="-25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3295650"/>
            <a:ext cx="7920000" cy="11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72000" y="3800475"/>
            <a:ext cx="745628" cy="13142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79588" y="5114765"/>
            <a:ext cx="29523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Tasks in component Z cannot evict the same cache block multiple times even if component Z runs more than once while component  G is suspended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13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</a:t>
            </a:r>
            <a:r>
              <a:rPr lang="en-GB" dirty="0"/>
              <a:t>Variation 2 </a:t>
            </a:r>
            <a:r>
              <a:rPr lang="en-GB" dirty="0" smtClean="0"/>
              <a:t>‘-Counted’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</a:t>
            </a:r>
            <a:r>
              <a:rPr lang="en-GB" dirty="0"/>
              <a:t>each component separately by calculating the number of disruptive executions that server </a:t>
            </a:r>
            <a:r>
              <a:rPr lang="en-GB" i="1" dirty="0"/>
              <a:t>S</a:t>
            </a:r>
            <a:r>
              <a:rPr lang="en-GB" i="1" baseline="30000" dirty="0"/>
              <a:t>Z</a:t>
            </a:r>
            <a:r>
              <a:rPr lang="en-GB" dirty="0"/>
              <a:t> can have on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  <a:r>
              <a:rPr lang="en-GB" dirty="0"/>
              <a:t>in component </a:t>
            </a:r>
            <a:r>
              <a:rPr lang="en-GB" i="1" dirty="0"/>
              <a:t>G</a:t>
            </a:r>
            <a:r>
              <a:rPr lang="en-GB" dirty="0"/>
              <a:t> during the response time of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endParaRPr lang="en-GB" i="1" baseline="-25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3295650"/>
            <a:ext cx="7920000" cy="11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05430"/>
              </p:ext>
            </p:extLst>
          </p:nvPr>
        </p:nvGraphicFramePr>
        <p:xfrm>
          <a:off x="1986014" y="4819649"/>
          <a:ext cx="5171972" cy="10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4" imgW="1892300" imgH="393700" progId="Equation.3">
                  <p:embed/>
                </p:oleObj>
              </mc:Choice>
              <mc:Fallback>
                <p:oleObj name="Equation" r:id="rId4" imgW="1892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014" y="4819649"/>
                        <a:ext cx="5171972" cy="10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1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Hierarchical Scheduling</a:t>
            </a:r>
          </a:p>
          <a:p>
            <a:r>
              <a:rPr lang="en-GB" dirty="0" smtClean="0"/>
              <a:t>Cache Related Pre-emption Delays (CRPD)</a:t>
            </a:r>
          </a:p>
          <a:p>
            <a:r>
              <a:rPr lang="en-GB" dirty="0" smtClean="0"/>
              <a:t>Accounting for CRPD in Hierarchical Scheduling</a:t>
            </a:r>
          </a:p>
          <a:p>
            <a:r>
              <a:rPr lang="en-GB" dirty="0" smtClean="0"/>
              <a:t>Evaluation</a:t>
            </a:r>
          </a:p>
          <a:p>
            <a:r>
              <a:rPr lang="en-GB" dirty="0" smtClean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UCB-ECB-Counted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660232" y="3429000"/>
            <a:ext cx="144016" cy="7050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4067" y="4143215"/>
            <a:ext cx="29523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Calculate the union of UCBs of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r>
              <a:rPr lang="en-US" dirty="0" smtClean="0"/>
              <a:t> </a:t>
            </a:r>
            <a:r>
              <a:rPr lang="en-GB" dirty="0"/>
              <a:t>and all </a:t>
            </a:r>
            <a:r>
              <a:rPr lang="en-GB" dirty="0" smtClean="0"/>
              <a:t>tasks </a:t>
            </a:r>
            <a:r>
              <a:rPr lang="en-GB" dirty="0"/>
              <a:t>that are part of component </a:t>
            </a:r>
            <a:r>
              <a:rPr lang="en-GB" i="1" dirty="0"/>
              <a:t>G</a:t>
            </a:r>
            <a:r>
              <a:rPr lang="en-GB" dirty="0"/>
              <a:t> that could pre-empt </a:t>
            </a:r>
            <a:r>
              <a:rPr lang="en-GB" dirty="0" smtClean="0"/>
              <a:t>it, intersected with the ECBs of component </a:t>
            </a:r>
            <a:r>
              <a:rPr lang="en-GB" i="1" dirty="0" smtClean="0"/>
              <a:t>Z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452104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Multiplied by the number of disruptive executions of component </a:t>
            </a:r>
            <a:r>
              <a:rPr lang="en-GB" i="1" dirty="0" smtClean="0"/>
              <a:t>Z</a:t>
            </a:r>
            <a:r>
              <a:rPr lang="en-GB" dirty="0" smtClean="0"/>
              <a:t> during the response time of task </a:t>
            </a:r>
            <a:r>
              <a:rPr lang="en-GB" dirty="0" err="1">
                <a:latin typeface="Times New Roman"/>
                <a:ea typeface="Times New Roman"/>
              </a:rPr>
              <a:t>τ</a:t>
            </a:r>
            <a:r>
              <a:rPr lang="en-GB" i="1" baseline="-25000" dirty="0" err="1" smtClean="0"/>
              <a:t>i</a:t>
            </a:r>
            <a:r>
              <a:rPr lang="en-US" dirty="0" smtClean="0"/>
              <a:t> </a:t>
            </a:r>
            <a:endParaRPr lang="en-GB" i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15816" y="3429000"/>
            <a:ext cx="360040" cy="102310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657241"/>
              </p:ext>
            </p:extLst>
          </p:nvPr>
        </p:nvGraphicFramePr>
        <p:xfrm>
          <a:off x="1706374" y="1304824"/>
          <a:ext cx="6458572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2616200" imgH="787400" progId="Equation.3">
                  <p:embed/>
                </p:oleObj>
              </mc:Choice>
              <mc:Fallback>
                <p:oleObj name="Equation" r:id="rId3" imgW="26162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374" y="1304824"/>
                        <a:ext cx="6458572" cy="198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495851" y="1842422"/>
            <a:ext cx="339845" cy="65047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3507" y="1196752"/>
            <a:ext cx="2952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Summed for all other components</a:t>
            </a:r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Variation 3 ‘-Open’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Ignore details of other components, assume all blocks are evicted by the other components</a:t>
            </a:r>
          </a:p>
          <a:p>
            <a:pPr lvl="1"/>
            <a:r>
              <a:rPr lang="en-US" dirty="0" smtClean="0"/>
              <a:t>Variation of ‘-All’ approaches</a:t>
            </a:r>
          </a:p>
          <a:p>
            <a:pPr lvl="1"/>
            <a:r>
              <a:rPr lang="en-US" dirty="0" smtClean="0"/>
              <a:t>The union of ECBs of the other components is assumed to contain all cache blocks</a:t>
            </a:r>
          </a:p>
          <a:p>
            <a:r>
              <a:rPr lang="en-US" dirty="0" smtClean="0"/>
              <a:t>Allows the analysis to be used when no information about the other components is available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49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Cache Related Pre-emption Delays (CRPD)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Accounting for CRPD in Hierarchical Scheduling</a:t>
            </a:r>
          </a:p>
          <a:p>
            <a:r>
              <a:rPr lang="en-GB" dirty="0" smtClean="0"/>
              <a:t>Evaluation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0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Assign equal server periods to all components</a:t>
            </a:r>
          </a:p>
          <a:p>
            <a:r>
              <a:rPr lang="en-GB" dirty="0" smtClean="0"/>
              <a:t>Split tasks equally between components</a:t>
            </a:r>
          </a:p>
          <a:p>
            <a:pPr lvl="1"/>
            <a:r>
              <a:rPr lang="en-GB" dirty="0" smtClean="0"/>
              <a:t>Default of 24 tasks and 3 components</a:t>
            </a:r>
          </a:p>
          <a:p>
            <a:r>
              <a:rPr lang="en-GB" dirty="0" smtClean="0"/>
              <a:t>Determine if the system is schedulable</a:t>
            </a:r>
          </a:p>
          <a:p>
            <a:pPr lvl="1"/>
            <a:r>
              <a:rPr lang="en-GB" dirty="0" smtClean="0"/>
              <a:t>Perform a binary search to find the minimum server capacity required to schedule each component</a:t>
            </a:r>
          </a:p>
          <a:p>
            <a:pPr lvl="1"/>
            <a:r>
              <a:rPr lang="en-GB" dirty="0" smtClean="0"/>
              <a:t>As server periods are equal, if the total capacity of all servers is less than 100% then the system is schedulable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24</a:t>
            </a:fld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8938"/>
            <a:ext cx="8034337" cy="465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847850" y="4371976"/>
            <a:ext cx="493998" cy="11452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547913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Considering just the other components, and doing so individually performs the worst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133975" y="3238500"/>
            <a:ext cx="1826865" cy="89411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60840" y="4132611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Accounting for all of the other components at once, or assuming that the cache is flushed, performs the best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5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25</a:t>
            </a:fld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3079" y="1179809"/>
            <a:ext cx="5997842" cy="44983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743075" y="4310617"/>
            <a:ext cx="590551" cy="69249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676" y="4310617"/>
            <a:ext cx="187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Assuming the cache if flushed every time a component is suspended is not effective with one component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809875" y="3990977"/>
            <a:ext cx="3705225" cy="27928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15100" y="3793207"/>
            <a:ext cx="2554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no difference between the ‘-All’ and ‘-Counted’ variants when there are two components </a:t>
            </a:r>
          </a:p>
        </p:txBody>
      </p:sp>
    </p:spTree>
    <p:extLst>
      <p:ext uri="{BB962C8B-B14F-4D97-AF65-F5344CB8AC3E}">
        <p14:creationId xmlns:p14="http://schemas.microsoft.com/office/powerpoint/2010/main" val="142989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Server Period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26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3200" y="1179000"/>
            <a:ext cx="5997600" cy="45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838325" y="2000250"/>
            <a:ext cx="809625" cy="5905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1926" y="1072117"/>
            <a:ext cx="18764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Minimising the server </a:t>
            </a:r>
            <a:r>
              <a:rPr lang="en-GB" dirty="0"/>
              <a:t>periods maximises </a:t>
            </a:r>
            <a:r>
              <a:rPr lang="en-GB" dirty="0" smtClean="0"/>
              <a:t>schedulability when component CRPD is not considered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943349" y="3480833"/>
            <a:ext cx="2476501" cy="58477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62725" y="3480833"/>
            <a:ext cx="187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practice, the server period must be carefully selected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52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200" y="1893375"/>
            <a:ext cx="5997600" cy="45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Utilisation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27</a:t>
            </a:fld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85925" y="2686050"/>
            <a:ext cx="904875" cy="18097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51" y="1764149"/>
            <a:ext cx="18764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the cache utilisation is low, not considering the other components can be overly pessimistic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924176" y="1388371"/>
            <a:ext cx="2047874" cy="154532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33975" y="695874"/>
            <a:ext cx="34194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the cache utilisation of the other components is &gt; 1, assuming the cache is flushed each time a component is suspended can be as effective as the more sophisticated approach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68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Cache Related Pre-emption Delays (CRPD)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Accounting for CRPD in 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GB" dirty="0" smtClean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0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Presented a number of approaches for bounding CRPD under hierarchical scheduling with a local FP scheduler</a:t>
            </a:r>
          </a:p>
          <a:p>
            <a:r>
              <a:rPr lang="en-GB" dirty="0" smtClean="0"/>
              <a:t>Shown that it is important to consider inter-component CRPD</a:t>
            </a:r>
          </a:p>
          <a:p>
            <a:r>
              <a:rPr lang="en-GB" dirty="0" smtClean="0"/>
              <a:t>Note that minimising </a:t>
            </a:r>
            <a:r>
              <a:rPr lang="en-GB" dirty="0"/>
              <a:t>server periods does not maximise schedulability, as is the case when inter-component CRPD is not </a:t>
            </a:r>
            <a:r>
              <a:rPr lang="en-GB" dirty="0" smtClean="0"/>
              <a:t>considered</a:t>
            </a:r>
          </a:p>
          <a:p>
            <a:pPr lvl="1"/>
            <a:r>
              <a:rPr lang="en-GB" dirty="0" smtClean="0"/>
              <a:t>Must select the server period carefully</a:t>
            </a:r>
          </a:p>
          <a:p>
            <a:r>
              <a:rPr lang="en-GB" dirty="0" smtClean="0"/>
              <a:t>If the components fill the cache, simply assuming the cache is flushed each time a component is suspended can be very effective with equal server periods</a:t>
            </a:r>
          </a:p>
          <a:p>
            <a:pPr lvl="1"/>
            <a:r>
              <a:rPr lang="en-GB" dirty="0" smtClean="0"/>
              <a:t>Allows a bound on CRPD to be calculated without any information about the other components in the system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Cache Related Pre-emption Delays (CRPD)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Accounting for CRPD in 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2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Hierarchical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Hierarchical scheduling provides a means of composing multiple real-time </a:t>
            </a:r>
            <a:r>
              <a:rPr lang="en-GB" dirty="0" smtClean="0"/>
              <a:t>components (applications) on </a:t>
            </a:r>
            <a:r>
              <a:rPr lang="en-GB" dirty="0"/>
              <a:t>a single </a:t>
            </a:r>
            <a:r>
              <a:rPr lang="en-GB" dirty="0" smtClean="0"/>
              <a:t>processor</a:t>
            </a:r>
          </a:p>
          <a:p>
            <a:r>
              <a:rPr lang="en-GB" dirty="0"/>
              <a:t>Components should be isolated and not interfere with each </a:t>
            </a:r>
            <a:r>
              <a:rPr lang="en-GB" dirty="0" smtClean="0"/>
              <a:t>other</a:t>
            </a:r>
          </a:p>
          <a:p>
            <a:r>
              <a:rPr lang="en-GB" dirty="0" smtClean="0"/>
              <a:t>Divide </a:t>
            </a:r>
            <a:r>
              <a:rPr lang="en-GB" dirty="0"/>
              <a:t>up access to the processor using a </a:t>
            </a:r>
            <a:r>
              <a:rPr lang="en-GB" i="1" dirty="0"/>
              <a:t>global</a:t>
            </a:r>
            <a:r>
              <a:rPr lang="en-GB" dirty="0"/>
              <a:t> scheduler</a:t>
            </a:r>
          </a:p>
          <a:p>
            <a:r>
              <a:rPr lang="en-GB" dirty="0"/>
              <a:t>Schedule tasks in each component using a </a:t>
            </a:r>
            <a:r>
              <a:rPr lang="en-GB" i="1" dirty="0"/>
              <a:t>local</a:t>
            </a:r>
            <a:r>
              <a:rPr lang="en-GB" dirty="0"/>
              <a:t> scheduler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5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Hierarchical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Assume single processor</a:t>
            </a:r>
          </a:p>
          <a:p>
            <a:r>
              <a:rPr lang="en-GB" dirty="0" smtClean="0"/>
              <a:t>Assume </a:t>
            </a:r>
            <a:r>
              <a:rPr lang="en-GB" dirty="0" smtClean="0"/>
              <a:t>each component has a dedicated server, </a:t>
            </a:r>
            <a:r>
              <a:rPr lang="en-GB" i="1" dirty="0" smtClean="0"/>
              <a:t>S</a:t>
            </a:r>
            <a:r>
              <a:rPr lang="en-GB" dirty="0" smtClean="0"/>
              <a:t>, that allocates processor capacity to it</a:t>
            </a:r>
          </a:p>
          <a:p>
            <a:r>
              <a:rPr lang="en-GB" dirty="0" smtClean="0"/>
              <a:t>Assume servers are scheduled globally using non-pre-emptive scheduler</a:t>
            </a:r>
          </a:p>
          <a:p>
            <a:r>
              <a:rPr lang="en-GB" dirty="0"/>
              <a:t>Assume </a:t>
            </a:r>
            <a:r>
              <a:rPr lang="en-GB" dirty="0" smtClean="0"/>
              <a:t>tasks are </a:t>
            </a:r>
            <a:r>
              <a:rPr lang="en-GB" dirty="0"/>
              <a:t>scheduled </a:t>
            </a:r>
            <a:r>
              <a:rPr lang="en-GB" dirty="0" smtClean="0"/>
              <a:t>locally using pre-emptive FP scheduler</a:t>
            </a:r>
            <a:endParaRPr lang="en-GB" dirty="0"/>
          </a:p>
          <a:p>
            <a:r>
              <a:rPr lang="en-GB" dirty="0" smtClean="0"/>
              <a:t>Each server </a:t>
            </a:r>
            <a:r>
              <a:rPr lang="en-GB" i="1" dirty="0" smtClean="0"/>
              <a:t>S</a:t>
            </a:r>
            <a:r>
              <a:rPr lang="en-GB" i="1" baseline="30000" dirty="0" smtClean="0"/>
              <a:t>G</a:t>
            </a:r>
            <a:r>
              <a:rPr lang="en-GB" dirty="0" smtClean="0"/>
              <a:t>, has </a:t>
            </a:r>
            <a:r>
              <a:rPr lang="en-GB" dirty="0"/>
              <a:t>a budget </a:t>
            </a:r>
            <a:r>
              <a:rPr lang="en-GB" i="1" dirty="0" smtClean="0"/>
              <a:t>Q</a:t>
            </a:r>
            <a:r>
              <a:rPr lang="en-GB" i="1" baseline="30000" dirty="0" smtClean="0"/>
              <a:t>G</a:t>
            </a:r>
            <a:r>
              <a:rPr lang="en-GB" dirty="0" smtClean="0"/>
              <a:t>, and </a:t>
            </a:r>
            <a:r>
              <a:rPr lang="en-GB" dirty="0"/>
              <a:t>a period </a:t>
            </a:r>
            <a:r>
              <a:rPr lang="en-GB" i="1" dirty="0" smtClean="0"/>
              <a:t>P</a:t>
            </a:r>
            <a:r>
              <a:rPr lang="en-GB" i="1" baseline="30000" dirty="0" smtClean="0"/>
              <a:t>G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21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Hierarchical Scheduling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47950"/>
            <a:ext cx="8229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2714625" y="2076450"/>
            <a:ext cx="349752" cy="10001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64377" y="129199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Components scheduled globally using non pre-emptive scheduling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762500" y="3705225"/>
            <a:ext cx="436286" cy="123484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02602" y="4940065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Tasks scheduled locally using pre-emptive FP scheduling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3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Supply Bound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Accounts for non dedicated access to the processor</a:t>
            </a:r>
          </a:p>
          <a:p>
            <a:r>
              <a:rPr lang="en-GB" i="1" dirty="0" smtClean="0"/>
              <a:t>inverse supply bound function </a:t>
            </a:r>
            <a:r>
              <a:rPr lang="en-GB" dirty="0" smtClean="0"/>
              <a:t>(</a:t>
            </a:r>
            <a:r>
              <a:rPr lang="en-GB" i="1" dirty="0" err="1" smtClean="0"/>
              <a:t>isbf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determine </a:t>
            </a:r>
            <a:r>
              <a:rPr lang="en-GB" dirty="0"/>
              <a:t>the maximum amount of time needed by a specific server to supply some capacity </a:t>
            </a:r>
            <a:r>
              <a:rPr lang="en-GB" dirty="0" smtClean="0"/>
              <a:t>c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855057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[1] I</a:t>
            </a:r>
            <a:r>
              <a:rPr lang="en-GB" sz="1400" dirty="0"/>
              <a:t>. Shin and I. Lee, "Periodic Resource Model for Compositional Real-Time Guarantees," in Proceedings of the 24th IEEE Real-Time Systems Symposium (RTSS), Cancun, Mexico, 2003, pp. 2-13.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" r="1948" b="6024"/>
          <a:stretch/>
        </p:blipFill>
        <p:spPr bwMode="auto">
          <a:xfrm>
            <a:off x="1801207" y="2881313"/>
            <a:ext cx="5334317" cy="27166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657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Schedulability Analysis for Hierarchical Systems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571435"/>
              </p:ext>
            </p:extLst>
          </p:nvPr>
        </p:nvGraphicFramePr>
        <p:xfrm>
          <a:off x="936981" y="1844824"/>
          <a:ext cx="6923076" cy="14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2374900" imgH="482600" progId="Equation.3">
                  <p:embed/>
                </p:oleObj>
              </mc:Choice>
              <mc:Fallback>
                <p:oleObj name="Equation" r:id="rId3" imgW="2374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981" y="1844824"/>
                        <a:ext cx="6923076" cy="144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483768" y="2924946"/>
            <a:ext cx="148208" cy="18503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35792" y="4775269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Wrap response time analysis in the </a:t>
            </a:r>
            <a:r>
              <a:rPr lang="en-GB" i="1" dirty="0" smtClean="0"/>
              <a:t>inverse supply bound function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23728" y="1844824"/>
            <a:ext cx="1227604" cy="1407481"/>
          </a:xfrm>
          <a:custGeom>
            <a:avLst/>
            <a:gdLst>
              <a:gd name="connsiteX0" fmla="*/ 0 w 1080120"/>
              <a:gd name="connsiteY0" fmla="*/ 0 h 1368152"/>
              <a:gd name="connsiteX1" fmla="*/ 1080120 w 1080120"/>
              <a:gd name="connsiteY1" fmla="*/ 0 h 1368152"/>
              <a:gd name="connsiteX2" fmla="*/ 1080120 w 1080120"/>
              <a:gd name="connsiteY2" fmla="*/ 1368152 h 1368152"/>
              <a:gd name="connsiteX3" fmla="*/ 0 w 1080120"/>
              <a:gd name="connsiteY3" fmla="*/ 1368152 h 1368152"/>
              <a:gd name="connsiteX4" fmla="*/ 0 w 1080120"/>
              <a:gd name="connsiteY4" fmla="*/ 0 h 1368152"/>
              <a:gd name="connsiteX0" fmla="*/ 0 w 1188274"/>
              <a:gd name="connsiteY0" fmla="*/ 0 h 1407481"/>
              <a:gd name="connsiteX1" fmla="*/ 1080120 w 1188274"/>
              <a:gd name="connsiteY1" fmla="*/ 0 h 1407481"/>
              <a:gd name="connsiteX2" fmla="*/ 1188274 w 1188274"/>
              <a:gd name="connsiteY2" fmla="*/ 1407481 h 1407481"/>
              <a:gd name="connsiteX3" fmla="*/ 0 w 1188274"/>
              <a:gd name="connsiteY3" fmla="*/ 1368152 h 1407481"/>
              <a:gd name="connsiteX4" fmla="*/ 0 w 1188274"/>
              <a:gd name="connsiteY4" fmla="*/ 0 h 1407481"/>
              <a:gd name="connsiteX0" fmla="*/ 0 w 1188274"/>
              <a:gd name="connsiteY0" fmla="*/ 0 h 1407481"/>
              <a:gd name="connsiteX1" fmla="*/ 1080120 w 1188274"/>
              <a:gd name="connsiteY1" fmla="*/ 0 h 1407481"/>
              <a:gd name="connsiteX2" fmla="*/ 1188274 w 1188274"/>
              <a:gd name="connsiteY2" fmla="*/ 1407481 h 1407481"/>
              <a:gd name="connsiteX3" fmla="*/ 0 w 1188274"/>
              <a:gd name="connsiteY3" fmla="*/ 1368152 h 1407481"/>
              <a:gd name="connsiteX4" fmla="*/ 0 w 1188274"/>
              <a:gd name="connsiteY4" fmla="*/ 0 h 1407481"/>
              <a:gd name="connsiteX0" fmla="*/ 0 w 1230981"/>
              <a:gd name="connsiteY0" fmla="*/ 0 h 1407481"/>
              <a:gd name="connsiteX1" fmla="*/ 1227604 w 1230981"/>
              <a:gd name="connsiteY1" fmla="*/ 0 h 1407481"/>
              <a:gd name="connsiteX2" fmla="*/ 1188274 w 1230981"/>
              <a:gd name="connsiteY2" fmla="*/ 1407481 h 1407481"/>
              <a:gd name="connsiteX3" fmla="*/ 0 w 1230981"/>
              <a:gd name="connsiteY3" fmla="*/ 1368152 h 1407481"/>
              <a:gd name="connsiteX4" fmla="*/ 0 w 1230981"/>
              <a:gd name="connsiteY4" fmla="*/ 0 h 1407481"/>
              <a:gd name="connsiteX0" fmla="*/ 0 w 1227604"/>
              <a:gd name="connsiteY0" fmla="*/ 0 h 1407481"/>
              <a:gd name="connsiteX1" fmla="*/ 1227604 w 1227604"/>
              <a:gd name="connsiteY1" fmla="*/ 0 h 1407481"/>
              <a:gd name="connsiteX2" fmla="*/ 1188274 w 1227604"/>
              <a:gd name="connsiteY2" fmla="*/ 1407481 h 1407481"/>
              <a:gd name="connsiteX3" fmla="*/ 0 w 1227604"/>
              <a:gd name="connsiteY3" fmla="*/ 1368152 h 1407481"/>
              <a:gd name="connsiteX4" fmla="*/ 0 w 1227604"/>
              <a:gd name="connsiteY4" fmla="*/ 0 h 1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604" h="1407481">
                <a:moveTo>
                  <a:pt x="0" y="0"/>
                </a:moveTo>
                <a:lnTo>
                  <a:pt x="1227604" y="0"/>
                </a:lnTo>
                <a:cubicBezTo>
                  <a:pt x="1037513" y="380670"/>
                  <a:pt x="994907" y="928489"/>
                  <a:pt x="1188274" y="1407481"/>
                </a:cubicBezTo>
                <a:lnTo>
                  <a:pt x="0" y="13681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596336" y="1844824"/>
            <a:ext cx="94797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6"/>
          <p:cNvSpPr/>
          <p:nvPr/>
        </p:nvSpPr>
        <p:spPr>
          <a:xfrm>
            <a:off x="4868599" y="2876372"/>
            <a:ext cx="279465" cy="241159"/>
          </a:xfrm>
          <a:custGeom>
            <a:avLst/>
            <a:gdLst>
              <a:gd name="connsiteX0" fmla="*/ 0 w 1080120"/>
              <a:gd name="connsiteY0" fmla="*/ 0 h 1368152"/>
              <a:gd name="connsiteX1" fmla="*/ 1080120 w 1080120"/>
              <a:gd name="connsiteY1" fmla="*/ 0 h 1368152"/>
              <a:gd name="connsiteX2" fmla="*/ 1080120 w 1080120"/>
              <a:gd name="connsiteY2" fmla="*/ 1368152 h 1368152"/>
              <a:gd name="connsiteX3" fmla="*/ 0 w 1080120"/>
              <a:gd name="connsiteY3" fmla="*/ 1368152 h 1368152"/>
              <a:gd name="connsiteX4" fmla="*/ 0 w 1080120"/>
              <a:gd name="connsiteY4" fmla="*/ 0 h 1368152"/>
              <a:gd name="connsiteX0" fmla="*/ 0 w 1188274"/>
              <a:gd name="connsiteY0" fmla="*/ 0 h 1407481"/>
              <a:gd name="connsiteX1" fmla="*/ 1080120 w 1188274"/>
              <a:gd name="connsiteY1" fmla="*/ 0 h 1407481"/>
              <a:gd name="connsiteX2" fmla="*/ 1188274 w 1188274"/>
              <a:gd name="connsiteY2" fmla="*/ 1407481 h 1407481"/>
              <a:gd name="connsiteX3" fmla="*/ 0 w 1188274"/>
              <a:gd name="connsiteY3" fmla="*/ 1368152 h 1407481"/>
              <a:gd name="connsiteX4" fmla="*/ 0 w 1188274"/>
              <a:gd name="connsiteY4" fmla="*/ 0 h 1407481"/>
              <a:gd name="connsiteX0" fmla="*/ 0 w 1188274"/>
              <a:gd name="connsiteY0" fmla="*/ 0 h 1407481"/>
              <a:gd name="connsiteX1" fmla="*/ 1080120 w 1188274"/>
              <a:gd name="connsiteY1" fmla="*/ 0 h 1407481"/>
              <a:gd name="connsiteX2" fmla="*/ 1188274 w 1188274"/>
              <a:gd name="connsiteY2" fmla="*/ 1407481 h 1407481"/>
              <a:gd name="connsiteX3" fmla="*/ 0 w 1188274"/>
              <a:gd name="connsiteY3" fmla="*/ 1368152 h 1407481"/>
              <a:gd name="connsiteX4" fmla="*/ 0 w 1188274"/>
              <a:gd name="connsiteY4" fmla="*/ 0 h 1407481"/>
              <a:gd name="connsiteX0" fmla="*/ 0 w 1230981"/>
              <a:gd name="connsiteY0" fmla="*/ 0 h 1407481"/>
              <a:gd name="connsiteX1" fmla="*/ 1227604 w 1230981"/>
              <a:gd name="connsiteY1" fmla="*/ 0 h 1407481"/>
              <a:gd name="connsiteX2" fmla="*/ 1188274 w 1230981"/>
              <a:gd name="connsiteY2" fmla="*/ 1407481 h 1407481"/>
              <a:gd name="connsiteX3" fmla="*/ 0 w 1230981"/>
              <a:gd name="connsiteY3" fmla="*/ 1368152 h 1407481"/>
              <a:gd name="connsiteX4" fmla="*/ 0 w 1230981"/>
              <a:gd name="connsiteY4" fmla="*/ 0 h 1407481"/>
              <a:gd name="connsiteX0" fmla="*/ 0 w 1227604"/>
              <a:gd name="connsiteY0" fmla="*/ 0 h 1407481"/>
              <a:gd name="connsiteX1" fmla="*/ 1227604 w 1227604"/>
              <a:gd name="connsiteY1" fmla="*/ 0 h 1407481"/>
              <a:gd name="connsiteX2" fmla="*/ 1188274 w 1227604"/>
              <a:gd name="connsiteY2" fmla="*/ 1407481 h 1407481"/>
              <a:gd name="connsiteX3" fmla="*/ 0 w 1227604"/>
              <a:gd name="connsiteY3" fmla="*/ 1368152 h 1407481"/>
              <a:gd name="connsiteX4" fmla="*/ 0 w 1227604"/>
              <a:gd name="connsiteY4" fmla="*/ 0 h 1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604" h="1407481">
                <a:moveTo>
                  <a:pt x="0" y="0"/>
                </a:moveTo>
                <a:lnTo>
                  <a:pt x="1227604" y="0"/>
                </a:lnTo>
                <a:cubicBezTo>
                  <a:pt x="1037513" y="380670"/>
                  <a:pt x="994907" y="928489"/>
                  <a:pt x="1188274" y="1407481"/>
                </a:cubicBezTo>
                <a:lnTo>
                  <a:pt x="0" y="13681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050578" y="3089742"/>
            <a:ext cx="148208" cy="18503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02602" y="4940065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Restrict the set of tasks to those in the same component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88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19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Hierarchical Scheduling</a:t>
            </a:r>
          </a:p>
          <a:p>
            <a:r>
              <a:rPr lang="en-GB" dirty="0" smtClean="0"/>
              <a:t>Cache Related Pre-emption Delays (CRPD)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Accounting for CRPD in Hierarchical Scheduling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8F12B6-8225-4B42-8E33-B19AA6D4374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0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Custom 1">
      <a:dk1>
        <a:srgbClr val="000000"/>
      </a:dk1>
      <a:lt1>
        <a:srgbClr val="FFFFFF"/>
      </a:lt1>
      <a:dk2>
        <a:srgbClr val="990000"/>
      </a:dk2>
      <a:lt2>
        <a:srgbClr val="4D4D4D"/>
      </a:lt2>
      <a:accent1>
        <a:srgbClr val="E43714"/>
      </a:accent1>
      <a:accent2>
        <a:srgbClr val="DFFF66"/>
      </a:accent2>
      <a:accent3>
        <a:srgbClr val="FFFFFF"/>
      </a:accent3>
      <a:accent4>
        <a:srgbClr val="000000"/>
      </a:accent4>
      <a:accent5>
        <a:srgbClr val="EFAEAA"/>
      </a:accent5>
      <a:accent6>
        <a:srgbClr val="FF9900"/>
      </a:accent6>
      <a:hlink>
        <a:srgbClr val="C0C0C0"/>
      </a:hlink>
      <a:folHlink>
        <a:srgbClr val="D1821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42326</TotalTime>
  <Words>1252</Words>
  <Application>Microsoft Office PowerPoint</Application>
  <PresentationFormat>On-screen Show (4:3)</PresentationFormat>
  <Paragraphs>170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Standarddesign</vt:lpstr>
      <vt:lpstr>Equation</vt:lpstr>
      <vt:lpstr>Accounting for  Cache Related Pre-emption Delays in Hierarchal Scheduling </vt:lpstr>
      <vt:lpstr>Outline</vt:lpstr>
      <vt:lpstr>Outline</vt:lpstr>
      <vt:lpstr>Hierarchical Scheduling</vt:lpstr>
      <vt:lpstr>Hierarchical Scheduling</vt:lpstr>
      <vt:lpstr>Hierarchical Scheduling</vt:lpstr>
      <vt:lpstr>Supply Bound Function</vt:lpstr>
      <vt:lpstr>Schedulability Analysis for Hierarchical Systems</vt:lpstr>
      <vt:lpstr>Outline</vt:lpstr>
      <vt:lpstr>Cache Related Pre-emption Delays (CRPD)</vt:lpstr>
      <vt:lpstr>Cache Block Categorisation</vt:lpstr>
      <vt:lpstr>CRPD in Hierarchical Scheduling</vt:lpstr>
      <vt:lpstr>Outline</vt:lpstr>
      <vt:lpstr>Integrating CRPD Analysis</vt:lpstr>
      <vt:lpstr>Approach Variation 1 ‘-All’</vt:lpstr>
      <vt:lpstr>Approach Variation 1 ‘-All’</vt:lpstr>
      <vt:lpstr>UCB-ECB-ALL</vt:lpstr>
      <vt:lpstr>Approach Variation 2 ‘-Counted’</vt:lpstr>
      <vt:lpstr>Approach Variation 2 ‘-Counted’</vt:lpstr>
      <vt:lpstr>UCB-ECB-Counted</vt:lpstr>
      <vt:lpstr>Approach Variation 3 ‘-Open’</vt:lpstr>
      <vt:lpstr>Outline</vt:lpstr>
      <vt:lpstr>Evaluation Methodology</vt:lpstr>
      <vt:lpstr>Evaluation</vt:lpstr>
      <vt:lpstr>Number of Components</vt:lpstr>
      <vt:lpstr>Server Period</vt:lpstr>
      <vt:lpstr>Cache Utilisation</vt:lpstr>
      <vt:lpstr>Outline</vt:lpstr>
      <vt:lpstr>Conclusions</vt:lpstr>
      <vt:lpstr>Thank you for listening</vt:lpstr>
    </vt:vector>
  </TitlesOfParts>
  <Company>Univesity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Virtualisation according to UniWare  Leandro Soares Indrusiak  lsi@cs.york.ac.uk http://www-users.cs.york.ac.uk/lsi</dc:title>
  <dc:creator>Leandro Soares Indrusiak</dc:creator>
  <cp:lastModifiedBy>RTNS 2014</cp:lastModifiedBy>
  <cp:revision>718</cp:revision>
  <cp:lastPrinted>2000-07-17T14:51:49Z</cp:lastPrinted>
  <dcterms:created xsi:type="dcterms:W3CDTF">2000-02-18T20:37:32Z</dcterms:created>
  <dcterms:modified xsi:type="dcterms:W3CDTF">2014-10-09T10:21:40Z</dcterms:modified>
</cp:coreProperties>
</file>